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16"/>
  </p:notesMasterIdLst>
  <p:handoutMasterIdLst>
    <p:handoutMasterId r:id="rId17"/>
  </p:handoutMasterIdLst>
  <p:sldIdLst>
    <p:sldId id="493" r:id="rId2"/>
    <p:sldId id="547" r:id="rId3"/>
    <p:sldId id="538" r:id="rId4"/>
    <p:sldId id="550" r:id="rId5"/>
    <p:sldId id="556" r:id="rId6"/>
    <p:sldId id="545" r:id="rId7"/>
    <p:sldId id="521" r:id="rId8"/>
    <p:sldId id="548" r:id="rId9"/>
    <p:sldId id="553" r:id="rId10"/>
    <p:sldId id="540" r:id="rId11"/>
    <p:sldId id="557" r:id="rId12"/>
    <p:sldId id="555" r:id="rId13"/>
    <p:sldId id="552" r:id="rId14"/>
    <p:sldId id="537" r:id="rId15"/>
  </p:sldIdLst>
  <p:sldSz cx="9144000" cy="5143500" type="screen16x9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orient="horz" pos="3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6" autoAdjust="0"/>
    <p:restoredTop sz="81886" autoAdjust="0"/>
  </p:normalViewPr>
  <p:slideViewPr>
    <p:cSldViewPr snapToGrid="0">
      <p:cViewPr varScale="1">
        <p:scale>
          <a:sx n="118" d="100"/>
          <a:sy n="118" d="100"/>
        </p:scale>
        <p:origin x="101" y="120"/>
      </p:cViewPr>
      <p:guideLst>
        <p:guide orient="horz" pos="679"/>
        <p:guide orient="horz" pos="3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9/25/2017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  <a:p>
            <a:r>
              <a:rPr lang="en-US" dirty="0"/>
              <a:t>Because our goal was to compare the difference between the bare metal cluster and a </a:t>
            </a:r>
            <a:r>
              <a:rPr lang="en-US" dirty="0" err="1"/>
              <a:t>kubernetes</a:t>
            </a:r>
            <a:r>
              <a:rPr lang="en-US" dirty="0"/>
              <a:t> cluster, we used LINPACK to compare the two. From our preliminary results we’ve found that on average the bare metal had 480 g-flops and took around 11 sec while the </a:t>
            </a:r>
            <a:r>
              <a:rPr lang="en-US" dirty="0" err="1"/>
              <a:t>kubernetes</a:t>
            </a:r>
            <a:r>
              <a:rPr lang="en-US" dirty="0"/>
              <a:t> cluster had 4 G-flops and took 1480 sec.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71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  <a:p>
            <a:r>
              <a:rPr lang="en-US" dirty="0"/>
              <a:t>We’re not using the remote memory access for MPI, we are using the Kubernetes memory not the cluster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1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3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</a:t>
            </a:r>
          </a:p>
          <a:p>
            <a:r>
              <a:rPr lang="en-US" dirty="0"/>
              <a:t>-A general overview of our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7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  <a:p>
            <a:r>
              <a:rPr lang="en-US" dirty="0"/>
              <a:t>Main uses of Docker: eliminate “works on my machine” problems when collaborating on code, run and manage apps side-by-side in isolated containers to get better compute density, and build agile software delivery pipelines to ship new features faster. </a:t>
            </a:r>
          </a:p>
          <a:p>
            <a:r>
              <a:rPr lang="en-US" dirty="0"/>
              <a:t>-A container image is a lightweight, stand-alone, executable package of a piece of software that includes everything needed to run it: code, runtime, system tools, system libraries, settings.</a:t>
            </a:r>
          </a:p>
          <a:p>
            <a:r>
              <a:rPr lang="en-US" dirty="0"/>
              <a:t>-Containerized software will always run the same, regardless of the environment.</a:t>
            </a:r>
          </a:p>
          <a:p>
            <a:r>
              <a:rPr lang="en-US" dirty="0"/>
              <a:t>And you can create images for these containers easily using </a:t>
            </a:r>
            <a:r>
              <a:rPr lang="en-US" dirty="0" err="1"/>
              <a:t>dockerfiles</a:t>
            </a:r>
            <a:r>
              <a:rPr lang="en-US" dirty="0"/>
              <a:t>. </a:t>
            </a:r>
          </a:p>
          <a:p>
            <a:r>
              <a:rPr lang="en-US" dirty="0"/>
              <a:t>These </a:t>
            </a:r>
            <a:r>
              <a:rPr lang="en-US" dirty="0" err="1"/>
              <a:t>dockerfiles</a:t>
            </a:r>
            <a:r>
              <a:rPr lang="en-US" dirty="0"/>
              <a:t> are then stored in docker hub</a:t>
            </a:r>
          </a:p>
          <a:p>
            <a:r>
              <a:rPr lang="en-US"/>
              <a:t>Which </a:t>
            </a:r>
            <a:r>
              <a:rPr lang="en-US" dirty="0"/>
              <a:t>is a cloud-based registry service which allows you to link to code repositories and build your images and test them</a:t>
            </a:r>
            <a:r>
              <a:rPr lang="en-US"/>
              <a:t>. </a:t>
            </a:r>
          </a:p>
          <a:p>
            <a:r>
              <a:rPr lang="en-US"/>
              <a:t>So </a:t>
            </a:r>
            <a:r>
              <a:rPr lang="en-US" dirty="0"/>
              <a:t>as soon as you make a change on your </a:t>
            </a:r>
            <a:r>
              <a:rPr lang="en-US" dirty="0" err="1"/>
              <a:t>github</a:t>
            </a:r>
            <a:r>
              <a:rPr lang="en-US" dirty="0"/>
              <a:t> rep, </a:t>
            </a:r>
            <a:r>
              <a:rPr lang="en-US" dirty="0" err="1"/>
              <a:t>Dockerhub</a:t>
            </a:r>
            <a:r>
              <a:rPr lang="en-US" dirty="0"/>
              <a:t> automatically updates the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Harry</a:t>
            </a:r>
          </a:p>
          <a:p>
            <a:r>
              <a:rPr lang="en-US" b="1" dirty="0"/>
              <a:t>Kubernetes is</a:t>
            </a:r>
          </a:p>
          <a:p>
            <a:r>
              <a:rPr lang="en-US" b="1" dirty="0"/>
              <a:t>Portable</a:t>
            </a:r>
            <a:r>
              <a:rPr lang="en-US" dirty="0"/>
              <a:t>: public, private, hybrid, multi-cloud</a:t>
            </a:r>
          </a:p>
          <a:p>
            <a:r>
              <a:rPr lang="en-US" b="1" dirty="0"/>
              <a:t>Extensible</a:t>
            </a:r>
            <a:r>
              <a:rPr lang="en-US" dirty="0"/>
              <a:t>: modular, pluggable, </a:t>
            </a:r>
            <a:r>
              <a:rPr lang="en-US" dirty="0" err="1"/>
              <a:t>hookable</a:t>
            </a:r>
            <a:r>
              <a:rPr lang="en-US" dirty="0"/>
              <a:t>, composable</a:t>
            </a:r>
          </a:p>
          <a:p>
            <a:r>
              <a:rPr lang="en-US" b="1" dirty="0"/>
              <a:t>Self-healing</a:t>
            </a:r>
            <a:r>
              <a:rPr lang="en-US" dirty="0"/>
              <a:t>: auto-placement, auto-restart, auto-replication, auto-scaling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3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0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we can see here, there is a single master node which all the worker nodes are connected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way we implemented Kubernetes, our Master node is on the management node of the cluster.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etcd</a:t>
            </a:r>
            <a:r>
              <a:rPr lang="en-US" dirty="0"/>
              <a:t> is used as Kubernetes’ storage unit, all cluster data is stored there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Kubernetes API server validates and configures data for the </a:t>
            </a:r>
            <a:r>
              <a:rPr lang="en-US" dirty="0" err="1"/>
              <a:t>api</a:t>
            </a:r>
            <a:r>
              <a:rPr lang="en-US" dirty="0"/>
              <a:t> objects which include pods, services, replication controllers and more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Scheduler impacts availability, performance, and capacity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Kube</a:t>
            </a:r>
            <a:r>
              <a:rPr lang="en-US" dirty="0"/>
              <a:t> Controller Manager is a daemon that watches the state of the cluster and makes changes to move the current state towards the desired state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onto the worker nodes, they are on the compute nodes of the cluster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previously mentioned, we used Docker containers for our Kubernetes worker nodes. They all contained Docker, </a:t>
            </a:r>
            <a:r>
              <a:rPr lang="en-US" dirty="0" err="1"/>
              <a:t>Kubelet</a:t>
            </a:r>
            <a:r>
              <a:rPr lang="en-US" dirty="0"/>
              <a:t>, and the Kubernetes Proxy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Kubelet</a:t>
            </a:r>
            <a:r>
              <a:rPr lang="en-US" dirty="0"/>
              <a:t> is the component that runs on all of the machines in the cluster and does things like starting pods and containers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Kubernetes Proxy runs on each node and reflects services defined in the Kubernetes API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all these components, this system is a functional alternative to running a cluster in the bare metal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  <a:p>
            <a:r>
              <a:rPr lang="en-US" dirty="0"/>
              <a:t>So to get </a:t>
            </a:r>
            <a:r>
              <a:rPr lang="en-US" dirty="0" err="1"/>
              <a:t>kubernetes</a:t>
            </a:r>
            <a:r>
              <a:rPr lang="en-US" dirty="0"/>
              <a:t> on our cluster we decided to use puppet. </a:t>
            </a:r>
          </a:p>
          <a:p>
            <a:r>
              <a:rPr lang="en-US" dirty="0"/>
              <a:t>Puppet is a configuration management software tool that allows for control over the exact configuration of many different nodes, and enabled us to easily setup </a:t>
            </a:r>
            <a:r>
              <a:rPr lang="en-US" dirty="0" err="1"/>
              <a:t>kubernetes</a:t>
            </a:r>
            <a:r>
              <a:rPr lang="en-US" dirty="0"/>
              <a:t> across multiple nodes.</a:t>
            </a:r>
          </a:p>
          <a:p>
            <a:r>
              <a:rPr lang="en-US" dirty="0"/>
              <a:t>We used puppet to make sure the correct packages were installed and then run scripts to finish the setup of docker and </a:t>
            </a:r>
            <a:r>
              <a:rPr lang="en-US" dirty="0" err="1"/>
              <a:t>kubernetes</a:t>
            </a:r>
            <a:r>
              <a:rPr lang="en-US" dirty="0"/>
              <a:t>. We wanted it to also automatically setup the master and worker nodes, but we had to do this manually because our script wouldn’t output the join token.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9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Jessica</a:t>
            </a:r>
          </a:p>
          <a:p>
            <a:r>
              <a:rPr lang="en-US" dirty="0" err="1"/>
              <a:t>Yaml</a:t>
            </a:r>
            <a:r>
              <a:rPr lang="en-US" dirty="0"/>
              <a:t> gets translated to JSON format</a:t>
            </a:r>
          </a:p>
          <a:p>
            <a:r>
              <a:rPr lang="en-US" dirty="0"/>
              <a:t>MASTER.YAML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issue that we ran into while setting up our cluster in Kubernetes was a </a:t>
            </a:r>
            <a:r>
              <a:rPr lang="en-US" dirty="0" err="1"/>
              <a:t>CrashLoopBackOff</a:t>
            </a:r>
            <a:r>
              <a:rPr lang="en-US" dirty="0"/>
              <a:t> error and this kept occurring because the containers we were creating kept dying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happened because Kubernetes pods are mortal; in other words, when they die they are not resurrected.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 though each pod get its own IP address, even that is not stable and reliable over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order to keep track of the pods that provide functionality to other pods which in our case was the </a:t>
            </a:r>
            <a:r>
              <a:rPr lang="en-US" dirty="0" err="1"/>
              <a:t>ssh</a:t>
            </a:r>
            <a:r>
              <a:rPr lang="en-US" dirty="0"/>
              <a:t> capability, we needed to create a 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is why we see two “kinds” in our </a:t>
            </a:r>
            <a:r>
              <a:rPr lang="en-US" dirty="0" err="1"/>
              <a:t>master.yaml</a:t>
            </a:r>
            <a:r>
              <a:rPr lang="en-US" dirty="0"/>
              <a:t> – one is a service and one is a deployment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order to completely fix this issue, we also had to run </a:t>
            </a:r>
            <a:r>
              <a:rPr lang="en-US" dirty="0" err="1"/>
              <a:t>ssh</a:t>
            </a:r>
            <a:r>
              <a:rPr lang="en-US" dirty="0"/>
              <a:t> as a daemon so it would keep the container alive until the container was manually killed by us</a:t>
            </a:r>
          </a:p>
          <a:p>
            <a:endParaRPr lang="en-US" dirty="0"/>
          </a:p>
          <a:p>
            <a:r>
              <a:rPr lang="en-US" dirty="0"/>
              <a:t>WORKER.YAML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we can see in this </a:t>
            </a:r>
            <a:r>
              <a:rPr lang="en-US" dirty="0" err="1"/>
              <a:t>yaml</a:t>
            </a:r>
            <a:r>
              <a:rPr lang="en-US" dirty="0"/>
              <a:t> file, there is only one kind and that is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also specifies how many replicas, labels, and other things which are pertinent for deploying a worker pod that can communicate with the 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3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332"/>
            <a:ext cx="9144000" cy="27432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378" y="4737717"/>
            <a:ext cx="9144000" cy="40866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latin typeface="Arial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423844"/>
            <a:ext cx="8229600" cy="1085682"/>
          </a:xfrm>
        </p:spPr>
        <p:txBody>
          <a:bodyPr anchor="b" anchorCtr="0"/>
          <a:lstStyle>
            <a:lvl1pPr>
              <a:lnSpc>
                <a:spcPts val="3800"/>
              </a:lnSpc>
              <a:defRPr sz="2800" b="1" i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  <a:cs typeface="Calibri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1518647"/>
            <a:ext cx="5629274" cy="277416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1600" b="0">
                <a:latin typeface="Calibri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1812353"/>
            <a:ext cx="4572000" cy="453767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4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0963" y="4792854"/>
            <a:ext cx="3722600" cy="3536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6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LLNL-PRES-738245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5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5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5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5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5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4129" y="4818044"/>
            <a:ext cx="1588690" cy="26802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8466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4078115"/>
            <a:ext cx="2710739" cy="4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164631"/>
            <a:ext cx="8229600" cy="756578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077516"/>
            <a:ext cx="3968496" cy="3661149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6178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1"/>
            <a:ext cx="9143999" cy="921680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6178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5102"/>
            <a:ext cx="8229600" cy="75438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1143"/>
            <a:ext cx="8229600" cy="36801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4766310"/>
            <a:ext cx="9144000" cy="3429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988" y="5029055"/>
            <a:ext cx="873871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500" dirty="0">
                <a:latin typeface="Arial"/>
                <a:cs typeface="Arial"/>
              </a:rPr>
              <a:t>LLNL-PRES-738245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4" y="4802440"/>
            <a:ext cx="317877" cy="341060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950366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04" y="4841530"/>
            <a:ext cx="716993" cy="276372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9" y="4872247"/>
            <a:ext cx="2043496" cy="2084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24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18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2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2586"/>
            <a:ext cx="8229600" cy="108568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Kubernetes Implementation into HPC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1" y="1410153"/>
            <a:ext cx="5629274" cy="277416"/>
          </a:xfrm>
        </p:spPr>
        <p:txBody>
          <a:bodyPr/>
          <a:lstStyle/>
          <a:p>
            <a:pPr marL="58738" indent="-1588"/>
            <a:r>
              <a:rPr lang="en-US" dirty="0"/>
              <a:t>Livermore Computing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0" y="1735769"/>
            <a:ext cx="4572000" cy="453767"/>
          </a:xfrm>
        </p:spPr>
        <p:txBody>
          <a:bodyPr/>
          <a:lstStyle/>
          <a:p>
            <a:pPr lvl="0"/>
            <a:r>
              <a:rPr lang="en-US" dirty="0"/>
              <a:t>Jessica Gomes, Jonathan Victorino, Harry Yee</a:t>
            </a:r>
          </a:p>
          <a:p>
            <a:pPr lvl="0"/>
            <a:r>
              <a:rPr lang="en-US" dirty="0"/>
              <a:t>HPC CEA Interns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2085877"/>
            <a:ext cx="3278508" cy="298125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400" dirty="0">
                <a:cs typeface="Lucida Handwriting"/>
              </a:rPr>
              <a:t>August 10,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yaml</a:t>
            </a:r>
            <a:r>
              <a:rPr lang="en-US" dirty="0"/>
              <a:t> 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D2EB1-9764-422C-B1DA-0B1C04809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59" t="13333" r="11805" b="23682"/>
          <a:stretch/>
        </p:blipFill>
        <p:spPr>
          <a:xfrm>
            <a:off x="0" y="1120039"/>
            <a:ext cx="4643129" cy="33801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32C1458-FD7B-4DB1-B85B-084F9AC21090}"/>
              </a:ext>
            </a:extLst>
          </p:cNvPr>
          <p:cNvSpPr/>
          <p:nvPr/>
        </p:nvSpPr>
        <p:spPr bwMode="auto">
          <a:xfrm>
            <a:off x="559557" y="1953228"/>
            <a:ext cx="382138" cy="15922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1D31CD-816E-4C49-A8BF-9BBBABB6B8A7}"/>
              </a:ext>
            </a:extLst>
          </p:cNvPr>
          <p:cNvSpPr/>
          <p:nvPr/>
        </p:nvSpPr>
        <p:spPr bwMode="auto">
          <a:xfrm>
            <a:off x="559557" y="3273188"/>
            <a:ext cx="382138" cy="15922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7E1F4-161F-4009-842E-751B82F13D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67" t="14815" r="11667" b="21937"/>
          <a:stretch/>
        </p:blipFill>
        <p:spPr>
          <a:xfrm>
            <a:off x="4546205" y="1097106"/>
            <a:ext cx="4597795" cy="340311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BDD4F2-AC1C-49E9-828F-31B72F5011AE}"/>
              </a:ext>
            </a:extLst>
          </p:cNvPr>
          <p:cNvSpPr/>
          <p:nvPr/>
        </p:nvSpPr>
        <p:spPr bwMode="auto">
          <a:xfrm>
            <a:off x="5054220" y="1953228"/>
            <a:ext cx="382138" cy="15922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F1B3E0-3569-4600-B5D9-4E1D7A09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LINPACK Benchmarks</a:t>
            </a:r>
          </a:p>
        </p:txBody>
      </p:sp>
      <p:sp>
        <p:nvSpPr>
          <p:cNvPr id="20" name="AutoShape 28" descr="data:image/png;base64,iVBORw0KGgoAAAANSUhEUgAAAi4AAAFZCAYAAAC/haQ7AAAgAElEQVR4nO3dX4sj653Y8X0Nfgd+DblyQlgYMORCvtmLDBvMEgbsizVa2AvRZIsQKO9FXWxTS0CITVKQpmCdShOjZONGhIC28ULqIg1TJ4wnGuo4Hp9zkhOVEyae2OOk1/z2YnjK9ajV3c/M1G/0/FrfDxTnTLf+VEnzPPpOVUn6LQEAADDitw69AgAAAKEIFwAAYAbhAgAAzCBcAACAGYQLAAAwg3ABAABmEC4AAMAMwgUAAJhBuAAAADMIFwAAYAbhAgAAzCBcAACAGYQLAAAwg3ABAABmEC4AAMAMwgUAAJjxoMKlbVupqkpWq9WhVwUAACgYJVzqupaqqvYuLiLyPJemaca4u726rpMkSWQ+n39wuNR1fettDH/nQqnrOu8y7ufO7mOyXC5vXKfrur235TRN019/+Dju3tfwtuq6vnE7q9Vq78/vs/scL5dLadv2nW8HAIAPMXq45HkuaZreCJd9L9ZjqutaZrPZKLfltuO+37n7nM/nd67LbDaToij6x6QoCkmSxAuQ1Wols9lMlsvljfssikLSNJWyLKUsS0mSpL/cvu2ez+dSFMXe9c/z/EbohKiqyntei6KQ2WzG3i0AwEc1+qGi2170q6qStm37PQRt28pyuez/v+u6/s+7ewTcdW6Ln7qu+xdSd3vOarXae/jIXW738ndtw+7vXDQkSSLr9dpbn91w2d2moii84MmyrA+UofV6LUmSeNvdNI3MZjNp2/bGfRVFIVmW7X2cXHzkee49Hi4874rLfY/J8Gf7Hne3zXVd9wuH8gAAH+KjhYt78XYvtFmW9ZdNkkTyPO/3KMxms35vhHvhLsuy31Ox++J6W7hkWdbvYXD/P1wf9yK+ewjrXcPFraO735BwKcuyD5emaSRJEhGRG3ti5vO5lGW5dz2apvHua7lc3hot7jq74VKWZb8nZT6f7318b3tM3OO6bxuHe3bc5ebzuVRVJUmSvNdeHwAADhYuwxfH3UMOwxe9NE1v/G7f4ZTdWFitVt7ei67rvNsaxlHoNuz+bnif8/l878/dfe07VORe6Iui6A/tDP9/97HYx92XO9R033knw9tr2/bGdW47zHTboSK3p+m+cBnuXbrr8QUA4C4HC5d9v3Pci557YR2eFJrn+Y1zSkRuxkJRFDf2VJRl2b+Y3nU+zPuEizs5eLlc3hsuwxNb3fVcAOweGgoNl6Io+j0udxne3mq1unH59Xp966G+YbgkSeIF5X3hsnuyMuECAHgfUYeLO5fjtncqDe0Ll90X/OHPxg4Xkd9Eh9v7cdv2DbnLDrdvuAfqXQ4V3XV5Zzdcdrdz3892t3vfnwkXAMDHEHW4iIh3SEXk7R6K207QfddDRe+6Dbu/u+0dPUmSBIfL8Dyc4V4ltydktVq908m5bg/ObSfAfsihouFj4u7HbVeWZd4Jyu4cJnddwgUAMIbow8W9cA/fCjx8gXT23e7uybnDwyL3hcvwsIhb3LuQ7goX94IeEi77wmH4c3cOjnu3UVVVQW+Hruv6xkm+TlmWkmXZnSfn7jtPJuRdRbu3Q7gAAMY2erjc9uFtu2+H3vc7Z/dD0tx19r11efcyu+56O/Rd27AbLe6+930A3W3Xv237hpe7bc/I7mMwXKf7PoDOXX/fbbu3nb/r26H3rav7oDu3be6xHr792V13d1t4SzQA4H08qI/8BwAADxvhAgAAzCBcAACAGYQLAAAwg3ABAABmEC4AAMAMwgUAAJhBuAAAADMIFwAAYAbhAgAAzCBcAACAGYQLAAAwg3ABAABmEC4AAHxkbdtK27aHXo1RrVYradtWmqaRruvU7sdcuCyXSynLsv9zVVWS57kURdE/UOv1WvI8l/l8Lk3TiIhI13VSFIXkeS5VVR1k3QEA4/qzv/hC/qT66Z3LFz/7f7def7VaSVVVN5a2bWW5XEpd16Ovc9d1kmWZdF0nbdt697ter0e/P5G327nvtuu6Hu01Mc9zqetamqaRPM9Huc19TIVL27aSpmn/gCyXy/6BKopCqqqSpmkkTVNZr9f970VE5vO5lGUpdV1LlmUqfxkBAB/Pz3/x1/K3vv2f713+7C++uPU2XLgURSFpmnrhsl6v+3/8jqkoiv41qK5r736zLFP5x3We55Km6Y2fZ1kms9nszuu2bSur1SroPtx2VVUVdJ33YSpc5vP5jRhxD5IrvOVy6T3pSZJ4/xWRG5cBANgTGi5/Uv303tuq6/rGXgJ36ENE+pgZviC76Nk95ON+vu8fyF3XeQGxe7/7/lxVlSyXy/6oQl3X/T/O3X27y90WC+4oxHCdmqa5ES5d1/Wvke5w1jDqdrdxeH/DcGnbVrIs27suH8pMuNR13e8xcU/q8EFyf3bVOvyZiHhPzJi7xgAAh6EdLsPXmNls1r/GJEkiaZpKWZZSFIX3D+OiKPojAGma3oiX9XotRVF497u7x8Ud0lmtVv0emPl8LvP5XESkX4eyLPu9IW7dbjsdwv18eN9lWcpqtepfH7uukzzPpSxLKctS0jSVq6urG+FSFIXM5/N+fZfL5Y3HS0QkTVOVc13MhIs7HnhbuLgHfDdcXPENw2W9Xu99Yq+vr+Wzzz5jOeLl5cuXB18Hto3loS9j+djh4uwGQJZl0jSNtG0rSZL0r0Pz+dy7nLvu8PVnX7gM92I0TdP/zq3D7m24iKqqqg+OXW5bkiTpY8KFhbvdYSgN12XfY+NeR925o7uP174/j8VEuCyXy/7clizL+tIsy7IvvfV6LfP5vP+vyNuYcSXs/mKJiHe9Xa9fvx5l+fTTT2W73Y52ezEtn3/+uXz++ecHX4+xl1evXsnz588Pvh5ay/Pnz+XVq1cHXw+NhfFmaxnLIcNld89+Xdc3ImTfoZt94TK8Xxc/Im9f14a3d1u4zGazGycX73Lr6F7/VqtVH1XD2x3uAHCHu3bXsSxLbw8O4bJH27b9g7dcLm/UbZ7nkiRJ/wBlWSZZlnm7ttbrtXdZzbdqiYh89tlnow7QmHRdp/74HcL19bW8ePHi0Kuh5sWLF3J9fX3o1VDBeDtOsYVL0zT3vr68S7jked6Hz3DPyO5tDF//buPWcfgml91tG55DOrS7jrPZrD+3xr2Ld3gfu/c5NhPhMtR1nXeWtzt8tHtylPtLNOQC6GNMAkyk9hAudjHejlNs4SLy9vwPd7hlGB7Ofee4uMM+ItL/Q90dtrktXFarVX+Iyp1js2u4jrvvMBqe45JlWX/+Spqm/Wur26sjIv35Nu6w1G3hcvTnuFjDRGoP4WIX4+04jRku+97yu/uuIscdAdh3Offn0HcV3fc5LsN3LlVV1f9jffe273tX0XAdd68/3LbddxU5w3ND3WWWy6U0TdOfejG8D95VZBATqT2Ei12Mt+P1u9/90Qd9jsshDD/H5aHic1wMYiK1h3Cxi/EGS4afnPsQ8cm5RjGR2kO42MV4gzUP8buKHL6ryCgmUnsIF7sYb8DxIFyUMJHaQ7jYxXgDjgfhooSJ1B7CxS7GG3A8CBclTKT2EC52Md6A40G4KGEitYdwsYvxBhwPwkUJE6k9hItdjDfgeBAuSphI7SFc7GK8waJjeF75yH9DmEjtIVzsYrwdr19e/ZX8/Ad/fudyl6Zp+o/AHy63fQ/eWPI8l7Ztb3z/nojce7+WPgNmvV733700FsJFCROpPYSLXYy34/Xjr39V2q995c7lf/2L278zpyxLyfNcsiyTJEkkz3PJ81yaptn73UFjqKqq/36f3S93dF/OeN/1h98vpG1fXL2L+Xw+6lccEC5KmEjtIVzsYrwdp1+/fnVvtLRf+4p0f/pH997Wvm+HHn4CrHvhHe4Nadt27wuy+/ltz9vwSxaH97tarbyvAhje/zAeXLjcdv9uL5Ljruv21AyX+67vvlAxy7Ibt7lvz9C+bW+aRubz+d7H4n0QLkqYSO0hXOxivB0n7XDJ87x/sZ7NZpJlmeR5LrPZTIqikCzLJE1T71uQV6uVpGkqeZ5LkiQ3XtjruvZexN391nUtSZJ4z/Xw/ofrV1VVf7+79+/Wyy3uukmSSJqm/bdNu9+7db3t+k3TeHujRN6GyHAb3V6p3W0f7qVJkuTe5yAU4aKEidQewsUuxttx+tjh4p4Hd3jJSdO0P18lSZL+PJmyLG+c37F7mKeua0nTVJIkuXHZu8KlKIr+cm5vyHq97q/jLr9er6Wuay9uqqrq46nrOpnNZiIid15/uL1ZlslqtZK6rvu9RG593TdCu9vYty0finBRwkRqD+FiF+PtOH3scHF242P4Yj88TybP86BwcbHj/rvv/nfDZXgb7s9uT8zw/l1g7J5HM7y+27bQ689mM+8y7ncuwtI0laIobt179KEIFyVMpPYQLnYx3o5TjOEyPH9ln33hMnzhHx4uCg2Xoij6Q0DDPTG3bdtd4RJy/dlstvddTW5d27aVoij2PkZjIFyUMJHaQ7jYxXg7TrGFi8jbwyhFUUhd13vflbRarby9MHe9q6goiv625vO5Fy7u3JLVatWfS9O2rSRJIsvlUuq6lqIo+pNlQ8LltusPD4GJvD1U5g5PuWASeXvIrKqq/rrD+8iybLS3cBMuSphI7SFc7GK8Hacxw6VpmhuHdcqy7E8wHb7wr1ar/lyO3ct1XSdFUUie51JV1Y3nrm1b73yTfffr9qB0XdcHS1VV/eVcLLjfDePIvYNneL7J7n3srv9w2/Zd323jvsByceO2bd+2d113756od0G4KGEitYdwsYvxdpxCw+Wuz3E5BPfhc8diuFdmDISLEiZSewgXuxhvx+vXr1/JL6/+6s7l169fHXo1PU3T3Pshcw9F13XeZ9OMgXBRwkRqD+FiF+MN1qzX6w/6NForNLaTcFHCRGoP4WIX4w04HoSLEiZSewgXuxhvwPEgXJQwkdpDuNjFeAOOB+GihInUHsLFLsYbcDwIFyVMpPYQLnYx3oDjQbgoYSK1h3Cxi/EGHA/CRQkTqT2Ei12MN+B4EC5KmEjtIVzsYrwBx4NwUcJEag/hYhfjDTgehIsSJlJ7CBe7GG/A8SBclDCR2kO42MV4A44H4aKEidQewsUuxhtwPAgXJUyk9hAudjHegONBuChhIrWHcLGL8QYcD8JFCROpPYSLXYw34HgQLkqYSO0hXOxivAHHg3BRwkRqD+FiF+MNOB6EixImUnsIF7sYb8DxIFyUxDKR/urFJ/LFd74x6vKTb/89efmHf19+efXDQ2/eqAgXu2IZbxoIF8BHuCiJZSL97Pd+W9qvfUVl+fHXv3rozRsV4WJXLONNA+EC+AgXJbFMpFrR4paHhHCxK5bxpoFwAXyEi5JYJlLCJRzhYlcs400D4QL4CBclsUykhEs4wsWuWMabBsIF8BEuSmKZSAmXcISLXbGMNw2EC+AjXJTEMpESLuEIF7tiGW8aCBfAR7goiWUiJVzCES52xTLeNBAugI9wURLLREq4hCNc7IplvGkgXAAf4aIklomUcAlHuNgVy3jTQLgAPsJFSSwTKeESjnCxK5bxpoFwAXyEi5JYJlLCJRzhYlcs400D4QL4zIRLXdcyn89lPp9LXdf9z6uqkjzPpSiKfnCv12vJ81zm87k0TSMibwd/URSS57lUVaW+vrFMpIRLOMLFrljGmwbCBfCZCJe2bSVJElmv17JeryVNUxERWS6Xkue51HUtRVFIVVXSNI2kaSrr9br/vYjIfD6XsiylrmvJssyLHw2xTKSESzjCxa5YxpsGwgXwmQiXruv6PSciIlmWiYh4e1+appE8z2W5XHp7VJIk8f4rIjcuoyGWiZRwCUe42BXLeNNAuAA+E+HilGUpaZr20eH2tjjuMNAwStwel9ls1v+srmvChXC5gXCxK5bxpoFwAXymwqVpmv5QUdd1Xri4P++Gi9s7MwyX9Xq9N1xev34tL168GGX55JNP5Pnz56Pd3vsu2uFy6O0bc9lsNvL06dODr4fW8vTpU9lsNgdfD40llvGmsTx79kyePXt28PUYcwE+hIlwaZpGyrLs/+zOUSnLUpbLpYi8jZH5fN7/V+RtzLhDRFmW9YebhtfbdX19Pcry8uVLefXq1Wi3976LdrgcevvGXN68eSObzebg66G1bDYbefPmzcHXQ2OJZbxpLF9++aV8+eWXB1+PMRfgQ5gIF5G34TFcRH5z0m6e55IkSb/3xV1meFhpvV57l9Xe9RrLrmsOFYW7vuZQkVWxjDcNHCoCfGbCReTtuSnDk3RF3g7quq6lbdt7L9u2rdR1/VEmgVgmUsIlHOFiVyzjTQPhAvhMhYslsUykhEs4wsWuWMabBsIF8BEuSmKZSAmXcISLXbGMNw2EC+AjXJTEMpESLuEIF7tiGW8aCBfAR7goiWUiJVzCES52xTLeNBAugI9wURLLREq4hCNc7IplvGkgXAAf4aIklomUcAlHuNgVy3jTQLgAPsJFSSwTKeESjnCxK5bxpoFwAXyEi5JYJlLCJRzhYlcs400D4QL4CBclsUykhEs4wsWuWMabBsIF8BEuSmKZSAmXcISLXbGMNw2EC+AjXJTEMpESLuEIF7tiGW8aCBfAR7goiWUiJVzCES52xTLeNBAugI9wURLLREq4hCNc7IplvGkgXAAf4aIklomUcAlHuNgVy3jTQLgAPsJFSSwTKeESjnCxK5bxpoFwAXyEi5JYJlLCJRzhYlcs400D4QL4CBclsUykhEs4wsWuWMabBsIF8BEuSmKZSAmXcISLXbGMNw2EC+AjXJTEMpESLuEIF7tiGW8aCBfAR7goiWUiJVzCES52xTLeNBAugI9wURLLREq4hCNc7IplvGkgXAAf4aIklomUcAlHuNgVy3jTQLgAPsJFSSwTKeESjnCxK5bxpoFwAXyEi5JYJlLCJRzhYlcs400D4QL4CBclsUykhEs4wsWuWMabBsIF8BEuSmKZSAmXcISLXbGMNw2EC+AjXJTEMpESLuEIF7tiGW8aCBfAR7goiWUiJVzCES52xTLeNBAugI9wURLLREq4hCNc7IplvGkgXADfqOFycXEhaZrKdDqV6XQqaZrK+fn5mHdhRiwTKeESjnCxK5bxpoFwAXyjhMvV1ZVMp1M5PT2Vy8tLbzk9PZXpdCpXV1dj3JUZsUykhEs4wsWuWMabBsIF8I0SLqenp7Ldbm/9/Xa7ldPT0zHuyoxYJlLCJRzhYlcs400D4QL4Rj/H5fz8XNI0lcViIZPJhENFB0a4hCNc7IplvGkgXADf6OEymUzk8vJSJpOJbLdbmUwmY9+FCbFMpIRLOMLFrljGmwbCBfCNHi6PHj2Si4sLOTk5ke12K48ePRr7LkyIZSIlXMIRLnbFMt40EC6Ab/RwOT09lclk0r/D6NjObXFimUgJl3CEi12xjDcNhAvgU/0cl2N7J9FQLBMp4RKOcLErlvGmgXABfKOEi/vcltuWYxTLREq4hCNc7IplvGkgXADfKOEy/NyW6XQqZ2dncnl5KWdnZ4TLgREu4QgXu2IZbxoIF8CncnLuXX8+FrFMpIRLOMLFrljGmwbCBfCNHi6PHz+Ws7Mz2Ww2cnZ2Jo8fPx77LkyIZSIlXMIRLnbFMt40EC6Ab/Rw2Ww2/fcVpWkqm81m7LswIZaJlHAJR7jYFct400C4AL7Rw2W73d74vqJjFMtESriEI1zsimW8aSBcAN/o4fLkyRM5OTmRxWLRL8colomUcAlHuNgVy3jTQLgAPvWTc49VLBMp4RKOcLErlvGmgXABfKOHS5qmcnFxMfbNmhPLREq4hCNc7IplvGkgXADf6OHCB9C9FctESriEI1zsimW8aSBcAJ/KR/67E3S3263GzZsQy0RKuIQjXOyKZbxpIFwA3+jhcn5+LpPJRKbTqUwmEzk/Px/7LkyIZSIlXMIRLnbFMt40EC6Ab/RwmUwm/We3bDYbmUwmY9+FCbFMpIRLOMLFrljGmwbCBfCpvKvIHSLabrdH+y6jWCZSwiUc4WJXLONNA+EC+EYPl9PTUzk5OZGLiws5OTmR09PTse/ChFgmUsIlHOFiVyzjTQPhAvhUTs49Pz+XxWJxtOe3iMQzkRIu4QgXu2IZbxoIF8A3erhcXl72X6yYpqlcXV2NcrtlWUqSJDKbzaQsSxF5O6DzPJfZbCZpmkrbtv1lZ7OZJEki6/VaRESappE0TWU2m0me56Os011imUgJl3CEi12xjDcNhAvgU/l2aBcrV1dXo3w7tIsON4DTNJWmaaSqqj5ilsulFEUhdV1LnufSdV1/PRGRPM/7iJnP57JarT54ve4Sy0RKuIQjXOyKZbxpIFwAn/pH/o9xcm7Xdf3eFBGRLMv6vS11XYuISNu2kue5VFUlVVX1l3XhMpvN+p+tVivvMhpimUgJl3CEi12xjDcNhAvgUzs5d7FYqJycWxRFv7dkGC7uz7vh4g4LDcOlrutbw+X6+nqU5eXLl/Lq1avRbu99F+1wOfT2jbm8efNGNpvNwddDa9lsNvLmzZuDr4fGEst401i+/PJL+fLLLw++HmMuwIcwdXLuMFpEZPQ9Lq9fv5YXL16MsnzyySfy/Pnz0W7vfRftcDn09o25bDYbefr06cHXQ2t5+vSpbDabg6+HxhLLeNNYnj17Js+ePTv4eoy5AB9i9HDZbrdyenoq0+lUNpvNaCfn7kaLyG/Oaxn+f9M0/aGk4Tkuw/NaOMeFQ0X7XF9zqMiqWMabBg4VAT6VL1k8OzuTR48eyWazGeXk3LquZTabeUtVVbyrKADhEo5wsSuW8aaBcAF8aifn7v732MQykRIu4QgXu2IZbxoIF8Cnusfl/PxcptPp2HdhQiwTKeESjnCxK5bxpoFwAXwq57ikaSrT6VTSNO2/t+jYxDKREi7hCBe7YhlvGggXwDd6uFxdXcnZ2Vn/XUVjnZxrTSwTKeESjnCxK5bxpoFwAXwqn5x7fn4uk8lELi4uRjk516JYJlLCJRzhYlcs400D4QL4VE7Ovby87M9t4eTcwyJcwhEudsUy3jQQLoBP5eTcJ0+eyNnZmSwWC07OPTDCJRzhYlcs400D4QL4VE7Ovby8FJG3n6DLybmHRbiEI1zsimW8aSBcAN8o4XJ6enpnoGy3Wzk7OxvjrsyIZSIlXMIRLnbFMt40EC6Ab5Rwubq66j+/ZfguIvcOo+l0enTvLoplIiVcwhEudsUy3jR0XSfbn3wqv3rxyegLYNFoh4q2262cn5/LycmJTKdTmU6ncnJycrSHi2KZSAmXcISLXbGMNw3bn3wq/+0f/B21MUzAwBqVb4dGPBMp4RKOcLErlvGm4Yt/9c9Ux/DP/vSPDr2JwDshXJTEMpESLuEIF7tiGW8atMPlf/7xdw69icA7UQkX986iYzxE5MQykRIu4QgXu2IZbxoIF8A3ericn5/L48eP5dGjR3J1dSWnp6dj34UJsUykhEs4wsWuWMabBsIF8I0eLpPJRLbbbf+JuXxy7mERLuEIF7tiGW8aCBfApxou2+1WJpPJ2HdhQiwTKeESjnCxK5bxpoFwAXyqh4qePHki5+fnY9+FCbFMpIRLOMLFrljGmwbCBfCpnJy72Wzk8vJSNpuNxs2bEMtESriEI1zsimW8aSBcAJ/KHhf3AXRuOUaxTKSESzjCxa5YxpsGwgXwqZzjcmwf779PLBMp4RKOcLErlvGmgXABfGon5x67WCZSwiUc4WJXLONNA+EC+EYPl8ViIdPpVBaLRb8co1gmUsIlHOFiVyzjTQPhAvhU9rgsFgu5vLzsl2MUy0RKuIQjXOyKZbxpIFwA3+jhcqwfOLcrlomUcAlHuNgVy3jTQLgAvtHDZTqdytnZGXtcIplICZdwhItdsYw3DYQL4FM5x2V3OUaxTKSESzjCxa5YxpsGwgXwjRYu7i3Qwz0t7HE5/ERKuIQjXOyKZbxpIFwA32jh4j5obvfD5/gAusMiXMK5cPm/lz+QL77zjdGX/3HyTfn///3lwbaPcLGJcAF8o4XLsR4Suk0sEynhEu76+lpePL2SH3/9qw/yRYJwsYlwAXyjhQvvJvLFMpESLuGur6/lxX/896qP12e/99sH2z7CxSbCBfCNGi77zm/hHJfDIlzCES52xTLeNBAugG/UcNl3fgvnuBwW4RKOcLErlvGmgXABfBwqUhLLREq4hCNc7IplvGkgXAAf4aIklomUcAlHuNgVy3jTQLgAvtE/gA5vxT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n5lwadtWyrKU+Xze/6zrOsnzXGazmaRpKm3biohIWZYym80kSRJZr9ciItI0jaRpKrPZTPI8V1/fWCZSwiUc4WJXLONNA+EC+MyES5qmslqtvOioqkrKshQRkeVyKUVRSF3Xkue5dF3Xx4qISJ7nfcTM53NZrVaq6xvLREq4hCNc7IplvGkgXACfmXBxhuGS57nUdS0ib/fI5HkuVVVJVVX9ZVy4zGaz/mer1cq7jIZYJlLCJRzhYlcs400D4QL4Hky4uD/vhou7/DBc6rq+NfwWb7sAAAqhSURBVFxev349yvLpp5/Kdrsd7fbed9EOl0Nv35jLq1ev5L/+h3+n+ni9/ObfPdj2PX/+XF69enXwx1ljiWW8aSw/Keeqfyc//yff/ujbBHyIBxMuY+xxub6+ls8++2yU5Uc/+pF8+umno93e+y7a4XLo7RtzefnypfyXH/wb1cfrx7/7tw+2fZ988om8fPny4I+zxhLLeNNYXhS57t/Jf/QPP/o2AR/CdLi481qG/980jWRZduMcl+F5LZzjMt7ykHCoyK5YxpsGDhUBPtPhwruK7ke4hCNc7IplvGkgXACfuXCxIp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I1yUxDKREi7hCBe7YhlvGggXwEe4KIllIiVcwhEudsUy3jQQLoCPcFESy0RKuIQjXOyKZbxpIFwAH+GiJJaJlHAJR7jYFct400C4AD7CRUksEynhEo5wsSuW8aaBcAF8hIuSWCZSwiUc4WJXLONNA+EC+AgXJbFMpIRLOMLFrljGmwbCBfARLkpimUgJl3CEi12xjDcNhAvgO6pwadtW6rqWruvU7yuWiZRwCUe42BXLeNNAuAC+owmX1WolSZJInueSJIl6vMQykRIu4QgXu2IZbxoIF8B3NOGSZZm0bSsiImVZynK5VL2/WCZSwiUc4WJXLONNA+EC+I4mXGazWf//6/VaqqpSvb+QifSLn/1KNj/9hdoi8vDCRfPx+t//51eEi1GHDBfNv5M//8VfEy7AjqMMl7qubw2X73//+6MsRVHI9773vTsv8935Sr79x3+ptvzLP/+3Uv/+74y+/PBb35AffusbUv/+74z2eIUuf5Ct1R6vb313Lf/8n+Yqj5lb/tMffvOjP2ZuWSwWcn5+frD711xCxpvG8r1/vVQdw3+QreU8z/rxprH85T+efvTHDfgQRxMuSZL0/79cLtXDhYWFhYVl/wJ8iKMJl6IopCgKqetasiyTuq4PvUoAAOAdHU24dF0nRVFInufq57cAAAAdRxMuAADAPsIFAACYQbgoWK1WUlVVvzwEXdfJer32fubenbVarQ6zUiPZt23D58/q9rVt25+I7j7DSORhPG9d1/XjbHi+2kN43kR+M4c8tOcNGAPhosCdR/NQwqUoCknTVPI873+2Xq8lTVOpqkqyLDM7me7bNhHpt83qC0XXdZIkiZRlKWVZ9p8W/VCetzzPZT6fS1VVkiRJHy/WnzeRm9vWtu2Ded6AMRAuCtI0ldVqJcvl8qN8L5I2N0kOX9yLouj3UtR1feOF34p929a2rWRZJsvl0uwLRNM0XjTneS5N0zyY520+n/f/X1WVLJfLB/G8iYj3vLk9Sg/leQPGQLgocHtciqKQLMsOvTqjGU6WeZ57u+itT6TD9W+apv8Xb57nUpblAdfswzVN02/fQ3veuq6TLMuk67oH9bzVdS1lWUqe59J13YN73oAPQbgoy7JMmqY59GqM4ljCZcgdcrHKRYvb8/eQnjf3gr5vfFl/3tz5LGmaStu2D+p5Az4U4TKytm293dQPNVwe2q7r4frXdd2/SFh+AdyNFpGH87zti5aH8rztHipye28fwvMGjIFwGdnwpMiHfKiormtJkuTBnCx427ZZPeTQtm3/99C9+LkX9ofwvGVZ1h8WcifiPoTnTeTt38WiKLwTjx/K8waMgXBR4N6G+lBOznV2J8uH9PbM3W1wJ7da3ba2bb13tg3fNvwQnrfdbXPbYv15E3n7jx/3NvbdPUrWtw0YA+ECAADMIFwAAIAZhAsAADCDcAEAAGYQLgAAwAzCBQAAmEG4AAAAMwgXAABgBuECAADMIFwAAIAZhAsAADCDcAEAAGYQLgAAwAzCBQAAmEG4AAAAMwgX4IE4Pz+XzWZz6NUAAFWECxCJy8tLubi48H62WCyCrz+dTuXy8nLs1QKAqBAuQCQWi4U8evRIrq6u+p89evQo+PqEC4BjQLgAkVgsFjKdTuXJkyf9z4bhcnl5KYvFQs7Pz/ufbTab/mfDcDk/P5fFYuEdOnI/I24AWEa4AJFYLBayWCzk9PS0P0TkwuXi4kIeP37cx83p6amIiDx+/FhOT0/l9PRUHj16JJeXl3J6eionJyeyWCzk8ePHstls5OzsrP/ZZDLx9uoAgCWECxAJFy7b7VYeP34sV1dXfbhMp9M+NrbbrUwmE7m8vJSTk5P++m6Py6NHj/rbmk6ncnZ2JhcXFzKZTPp44SReAFYRLkAkXGyIvD0s9OTJEy9cXGzcFy6TyaS/LXdo6OrqSjabjVxcXMh0OvUONwGAJYQLEIlhuIhIf/hH5P0PFZ2cnMhms5HT01OZTqeyWCzkyZMnnOcCwCzCBYjE5eWlFxTb7dYLmftOzh1+jsu+E3E5ORfAQ0C4AAAAMwgXAABgBuECAADMIFwAAIAZhAsAADCDcAEAAGYQLgAAwAzCBQAAmEG4AAAAMwgXAABgBuECAADMIFwAAIAZhAsAADCDcAEAAGYQLgAAwAzCBQAAmEG4AAAAMwgXAABgxt8AkbzgVS81/YwAAAAASUVORK5CYII=">
            <a:extLst>
              <a:ext uri="{FF2B5EF4-FFF2-40B4-BE49-F238E27FC236}">
                <a16:creationId xmlns:a16="http://schemas.microsoft.com/office/drawing/2014/main" id="{632BEB82-5F9E-4102-AB3A-2A5AE4D2E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1999" y="-1144305"/>
            <a:ext cx="4020855" cy="402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E95310-F19F-49E6-A61C-3E95E2825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50" t="39011" r="12358" b="33871"/>
          <a:stretch/>
        </p:blipFill>
        <p:spPr>
          <a:xfrm>
            <a:off x="4864956" y="1190622"/>
            <a:ext cx="4136169" cy="2505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704860-F854-4F2A-8A61-818EC8970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27" t="39010" r="26779" b="33216"/>
          <a:stretch/>
        </p:blipFill>
        <p:spPr>
          <a:xfrm>
            <a:off x="171450" y="1190623"/>
            <a:ext cx="4125628" cy="2505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C141787-A8D4-4F2A-A13D-82107FE409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9554" y="3767706"/>
          <a:ext cx="3424890" cy="835560"/>
        </p:xfrm>
        <a:graphic>
          <a:graphicData uri="http://schemas.openxmlformats.org/drawingml/2006/table">
            <a:tbl>
              <a:tblPr/>
              <a:tblGrid>
                <a:gridCol w="1141630">
                  <a:extLst>
                    <a:ext uri="{9D8B030D-6E8A-4147-A177-3AD203B41FA5}">
                      <a16:colId xmlns:a16="http://schemas.microsoft.com/office/drawing/2014/main" val="644808988"/>
                    </a:ext>
                  </a:extLst>
                </a:gridCol>
                <a:gridCol w="1141630">
                  <a:extLst>
                    <a:ext uri="{9D8B030D-6E8A-4147-A177-3AD203B41FA5}">
                      <a16:colId xmlns:a16="http://schemas.microsoft.com/office/drawing/2014/main" val="997704711"/>
                    </a:ext>
                  </a:extLst>
                </a:gridCol>
                <a:gridCol w="1141630">
                  <a:extLst>
                    <a:ext uri="{9D8B030D-6E8A-4147-A177-3AD203B41FA5}">
                      <a16:colId xmlns:a16="http://schemas.microsoft.com/office/drawing/2014/main" val="534895194"/>
                    </a:ext>
                  </a:extLst>
                </a:gridCol>
              </a:tblGrid>
              <a:tr h="167140">
                <a:tc>
                  <a:txBody>
                    <a:bodyPr/>
                    <a:lstStyle/>
                    <a:p>
                      <a:pPr rtl="0" fontAlgn="b"/>
                      <a:endParaRPr lang="en-US" sz="1300">
                        <a:effectLst/>
                      </a:endParaRP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Time (seconds)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G-flops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350812"/>
                  </a:ext>
                </a:extLst>
              </a:tr>
              <a:tr h="3053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Bare Metal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15.39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3.47E+02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488853"/>
                  </a:ext>
                </a:extLst>
              </a:tr>
              <a:tr h="3053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Kubernetes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1796.654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2.99E+00</a:t>
                      </a:r>
                    </a:p>
                  </a:txBody>
                  <a:tcPr marL="20003" marR="20003" marT="13335" marB="133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319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1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65825" y="1077516"/>
            <a:ext cx="5551798" cy="3661149"/>
          </a:xfrm>
        </p:spPr>
        <p:txBody>
          <a:bodyPr/>
          <a:lstStyle/>
          <a:p>
            <a:r>
              <a:rPr lang="en-US" dirty="0"/>
              <a:t>Kubernetes</a:t>
            </a:r>
          </a:p>
          <a:p>
            <a:pPr lvl="1"/>
            <a:r>
              <a:rPr lang="en-US" dirty="0"/>
              <a:t>Large performance overhead on clusters</a:t>
            </a:r>
          </a:p>
          <a:p>
            <a:pPr lvl="1"/>
            <a:r>
              <a:rPr lang="en-US" dirty="0"/>
              <a:t>Extra setup steps</a:t>
            </a:r>
          </a:p>
          <a:p>
            <a:pPr lvl="1"/>
            <a:r>
              <a:rPr lang="en-US" dirty="0"/>
              <a:t>Not ideal for HPC</a:t>
            </a:r>
          </a:p>
          <a:p>
            <a:r>
              <a:rPr lang="en-US" dirty="0"/>
              <a:t>Use bare metal cluster</a:t>
            </a:r>
          </a:p>
          <a:p>
            <a:r>
              <a:rPr lang="en-US" dirty="0"/>
              <a:t>After further testing, the bottleneck was found to be due to a networking issue</a:t>
            </a:r>
          </a:p>
          <a:p>
            <a:r>
              <a:rPr lang="en-US" dirty="0"/>
              <a:t>Time and G-flops were comparable for containers running on the same node to the bare metal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F9B5A-1E41-4CC6-AB22-001FCE0E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4837" y="1263318"/>
            <a:ext cx="2561963" cy="194282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568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64631"/>
            <a:ext cx="8530683" cy="756578"/>
          </a:xfrm>
        </p:spPr>
        <p:txBody>
          <a:bodyPr/>
          <a:lstStyle/>
          <a:p>
            <a:r>
              <a:rPr lang="en-US" dirty="0"/>
              <a:t>Future Plans </a:t>
            </a:r>
            <a:endParaRPr lang="en-US" sz="1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2BB4EB-9CDE-4384-B029-036CAFF65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733"/>
            <a:ext cx="5091043" cy="3680167"/>
          </a:xfrm>
        </p:spPr>
        <p:txBody>
          <a:bodyPr/>
          <a:lstStyle/>
          <a:p>
            <a:r>
              <a:rPr lang="en-US" dirty="0"/>
              <a:t>Use Puppet to automate builds and deployments</a:t>
            </a:r>
          </a:p>
          <a:p>
            <a:r>
              <a:rPr lang="en-US" dirty="0"/>
              <a:t>Automatically </a:t>
            </a:r>
            <a:r>
              <a:rPr lang="en-US" dirty="0" err="1"/>
              <a:t>ssh</a:t>
            </a:r>
            <a:r>
              <a:rPr lang="en-US" dirty="0"/>
              <a:t> from worker to master </a:t>
            </a:r>
          </a:p>
          <a:p>
            <a:r>
              <a:rPr lang="en-US" dirty="0"/>
              <a:t>Run more Benchmark tests on Kubernetes cluster</a:t>
            </a:r>
          </a:p>
          <a:p>
            <a:r>
              <a:rPr lang="en-US" dirty="0"/>
              <a:t>Find out how to fix the bottleneck and improve communication between containers</a:t>
            </a:r>
          </a:p>
        </p:txBody>
      </p:sp>
      <p:sp>
        <p:nvSpPr>
          <p:cNvPr id="2" name="AutoShape 2" descr="Image result for future plans">
            <a:extLst>
              <a:ext uri="{FF2B5EF4-FFF2-40B4-BE49-F238E27FC236}">
                <a16:creationId xmlns:a16="http://schemas.microsoft.com/office/drawing/2014/main" id="{552EFFED-1398-43AC-BE3A-0EBDFF2233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487" y="1338151"/>
            <a:ext cx="59150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5B8C3-0196-4ADF-90B7-9B31FDCF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62" y="1305733"/>
            <a:ext cx="3210700" cy="16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1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Team </a:t>
            </a:r>
            <a:r>
              <a:rPr lang="en-US" dirty="0" err="1"/>
              <a:t>Kubes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6B046-BC17-48F8-8C01-AA175029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9" y="1369593"/>
            <a:ext cx="4575012" cy="3050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5FD54F-298D-4A59-8F27-C462B8D106C7}"/>
              </a:ext>
            </a:extLst>
          </p:cNvPr>
          <p:cNvCxnSpPr>
            <a:cxnSpLocks/>
          </p:cNvCxnSpPr>
          <p:nvPr/>
        </p:nvCxnSpPr>
        <p:spPr>
          <a:xfrm flipH="1">
            <a:off x="1800726" y="2193758"/>
            <a:ext cx="1556085" cy="4692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04F0-F1CC-40DD-9804-6237F17D7981}"/>
              </a:ext>
            </a:extLst>
          </p:cNvPr>
          <p:cNvCxnSpPr/>
          <p:nvPr/>
        </p:nvCxnSpPr>
        <p:spPr>
          <a:xfrm flipV="1">
            <a:off x="4692316" y="1303421"/>
            <a:ext cx="2474495" cy="58954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C4899A-F675-469F-A107-7D49F342C0C5}"/>
              </a:ext>
            </a:extLst>
          </p:cNvPr>
          <p:cNvCxnSpPr>
            <a:cxnSpLocks/>
          </p:cNvCxnSpPr>
          <p:nvPr/>
        </p:nvCxnSpPr>
        <p:spPr>
          <a:xfrm>
            <a:off x="5739063" y="2484674"/>
            <a:ext cx="1526001" cy="90136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D53006-8231-4F57-8CD2-4B6EB9963B7D}"/>
              </a:ext>
            </a:extLst>
          </p:cNvPr>
          <p:cNvSpPr txBox="1"/>
          <p:nvPr/>
        </p:nvSpPr>
        <p:spPr>
          <a:xfrm>
            <a:off x="91241" y="2309046"/>
            <a:ext cx="167238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Jessica Gomes</a:t>
            </a:r>
          </a:p>
          <a:p>
            <a:r>
              <a:rPr lang="en-US" sz="1200" dirty="0"/>
              <a:t>University of Illinois at Urbana-Champaign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EAF61-B308-43C8-A003-81513D3FB295}"/>
              </a:ext>
            </a:extLst>
          </p:cNvPr>
          <p:cNvSpPr txBox="1"/>
          <p:nvPr/>
        </p:nvSpPr>
        <p:spPr>
          <a:xfrm>
            <a:off x="7038473" y="3419127"/>
            <a:ext cx="2026317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Jonathan Victorino</a:t>
            </a:r>
          </a:p>
          <a:p>
            <a:r>
              <a:rPr lang="en-US" sz="1200" dirty="0"/>
              <a:t>Stanford University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25716-848B-4B13-A8E4-46D4A966BF77}"/>
              </a:ext>
            </a:extLst>
          </p:cNvPr>
          <p:cNvSpPr txBox="1"/>
          <p:nvPr/>
        </p:nvSpPr>
        <p:spPr>
          <a:xfrm>
            <a:off x="7195884" y="1140291"/>
            <a:ext cx="129941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Harry Yee</a:t>
            </a:r>
          </a:p>
          <a:p>
            <a:r>
              <a:rPr lang="en-US" sz="1200" dirty="0"/>
              <a:t>UCLA</a:t>
            </a:r>
          </a:p>
        </p:txBody>
      </p:sp>
    </p:spTree>
    <p:extLst>
      <p:ext uri="{BB962C8B-B14F-4D97-AF65-F5344CB8AC3E}">
        <p14:creationId xmlns:p14="http://schemas.microsoft.com/office/powerpoint/2010/main" val="133513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1143"/>
            <a:ext cx="4483100" cy="3160519"/>
          </a:xfrm>
        </p:spPr>
        <p:txBody>
          <a:bodyPr>
            <a:normAutofit/>
          </a:bodyPr>
          <a:lstStyle/>
          <a:p>
            <a:pPr marL="457200" indent="-400050">
              <a:buFont typeface="+mj-lt"/>
              <a:buAutoNum type="romanUcPeriod"/>
            </a:pPr>
            <a:r>
              <a:rPr lang="en-US" dirty="0"/>
              <a:t>Setup a Kubernetes cluster using Docker containers</a:t>
            </a:r>
          </a:p>
          <a:p>
            <a:pPr marL="457200" indent="-400050">
              <a:buFont typeface="+mj-lt"/>
              <a:buAutoNum type="romanUcPeriod"/>
            </a:pPr>
            <a:r>
              <a:rPr lang="en-US" dirty="0"/>
              <a:t>Run LINPACK benchmark tests comparing Kubernetes and bare metal cluster</a:t>
            </a:r>
          </a:p>
          <a:p>
            <a:pPr marL="457200" indent="-400050">
              <a:buFont typeface="+mj-lt"/>
              <a:buAutoNum type="romanUcPeriod"/>
            </a:pPr>
            <a:r>
              <a:rPr lang="en-US" dirty="0"/>
              <a:t>Determine performance overhead of running the cluster in Kubernetes</a:t>
            </a:r>
          </a:p>
          <a:p>
            <a:pPr marL="457200" indent="-400050">
              <a:buFont typeface="+mj-lt"/>
              <a:buAutoNum type="romanUcPeriod"/>
            </a:pPr>
            <a:r>
              <a:rPr lang="en-US" dirty="0"/>
              <a:t>Automate Kubernetes builds and deployments using Puppet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64631"/>
            <a:ext cx="8530683" cy="756578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sz="1800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003BFC-58DB-4E15-A06A-C274F291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20" y="1081143"/>
            <a:ext cx="3211829" cy="29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0F960A-72CA-44CA-8117-EF52DFF7B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8" t="26605" r="11745" b="23300"/>
          <a:stretch/>
        </p:blipFill>
        <p:spPr>
          <a:xfrm>
            <a:off x="1761066" y="1159933"/>
            <a:ext cx="5621867" cy="31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1143"/>
            <a:ext cx="8229600" cy="3160519"/>
          </a:xfrm>
        </p:spPr>
        <p:txBody>
          <a:bodyPr>
            <a:normAutofit/>
          </a:bodyPr>
          <a:lstStyle/>
          <a:p>
            <a:r>
              <a:rPr lang="en-US" dirty="0"/>
              <a:t>World’s leading software container platform</a:t>
            </a:r>
          </a:p>
          <a:p>
            <a:r>
              <a:rPr lang="en-US" b="1" u="sng" dirty="0"/>
              <a:t>Container</a:t>
            </a:r>
            <a:r>
              <a:rPr lang="en-US" dirty="0"/>
              <a:t>: stand-alone package that includes everything needed to run it</a:t>
            </a:r>
          </a:p>
          <a:p>
            <a:r>
              <a:rPr lang="en-US" dirty="0"/>
              <a:t>Easily create images for containers using </a:t>
            </a:r>
            <a:r>
              <a:rPr lang="en-US" dirty="0" err="1"/>
              <a:t>Dockerfiles</a:t>
            </a:r>
            <a:endParaRPr lang="en-US" dirty="0"/>
          </a:p>
          <a:p>
            <a:r>
              <a:rPr lang="en-US" dirty="0"/>
              <a:t>Use Docker Hub to automatically update the containers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64631"/>
            <a:ext cx="8530683" cy="756578"/>
          </a:xfrm>
        </p:spPr>
        <p:txBody>
          <a:bodyPr/>
          <a:lstStyle/>
          <a:p>
            <a:r>
              <a:rPr lang="en-US" dirty="0"/>
              <a:t>Docker</a:t>
            </a:r>
            <a:endParaRPr lang="en-US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B9839-4207-4890-884D-807880DC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300" y="-45838"/>
            <a:ext cx="3318100" cy="112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53305-1775-41B3-8D86-4B825F92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833" y="3084042"/>
            <a:ext cx="2356108" cy="16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1143"/>
            <a:ext cx="8229600" cy="3190068"/>
          </a:xfrm>
        </p:spPr>
        <p:txBody>
          <a:bodyPr>
            <a:normAutofit/>
          </a:bodyPr>
          <a:lstStyle/>
          <a:p>
            <a:r>
              <a:rPr lang="en-US" dirty="0"/>
              <a:t>Open-source system for automating deployment, scaling, and management of containerized applications</a:t>
            </a:r>
          </a:p>
          <a:p>
            <a:r>
              <a:rPr lang="en-US" dirty="0"/>
              <a:t>Schedule and deploy any number of Docker container replicas onto a node cluster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64631"/>
            <a:ext cx="8530683" cy="756578"/>
          </a:xfrm>
        </p:spPr>
        <p:txBody>
          <a:bodyPr/>
          <a:lstStyle/>
          <a:p>
            <a:r>
              <a:rPr lang="en-US" dirty="0"/>
              <a:t>What is Kubernetes?</a:t>
            </a:r>
            <a:endParaRPr lang="en-US" sz="1800" b="0" dirty="0"/>
          </a:p>
        </p:txBody>
      </p:sp>
      <p:sp>
        <p:nvSpPr>
          <p:cNvPr id="9" name="AutoShape 2" descr="Image result for ebay">
            <a:extLst>
              <a:ext uri="{FF2B5EF4-FFF2-40B4-BE49-F238E27FC236}">
                <a16:creationId xmlns:a16="http://schemas.microsoft.com/office/drawing/2014/main" id="{C13418CD-B272-491A-B802-63C7FE5FB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05063" y="700088"/>
            <a:ext cx="43338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C2C38F-D8FC-467F-918B-E19F2C21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37" y="2449932"/>
            <a:ext cx="1483895" cy="1112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FA9BEE-C459-4047-9BDE-207AAE81F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32" y="3814525"/>
            <a:ext cx="788822" cy="788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905526-B1CD-4C1E-BDB2-41D65C287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830" y="2709393"/>
            <a:ext cx="1538245" cy="5068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BDBA81-7606-47D5-B571-39EEC117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87" y="3485464"/>
            <a:ext cx="1934118" cy="284745"/>
          </a:xfrm>
          <a:prstGeom prst="rect">
            <a:avLst/>
          </a:prstGeom>
        </p:spPr>
      </p:pic>
      <p:sp>
        <p:nvSpPr>
          <p:cNvPr id="31" name="AutoShape 8" descr="Image result for soundcloud">
            <a:extLst>
              <a:ext uri="{FF2B5EF4-FFF2-40B4-BE49-F238E27FC236}">
                <a16:creationId xmlns:a16="http://schemas.microsoft.com/office/drawing/2014/main" id="{7C08AE69-3240-4909-B5B5-A096566437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AF9A05-D52E-491C-A380-A4873FA02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347" y="3998495"/>
            <a:ext cx="1108728" cy="6319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6C673C-895C-4166-AC86-9F75DDE1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737" y="3074177"/>
            <a:ext cx="1205915" cy="7574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DC11488-ABBB-4B17-8987-058CFC4CE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1545" y="2488323"/>
            <a:ext cx="2561963" cy="194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10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Container Visualization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A7B187-6C91-4097-BE86-61D2FF7F2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349" y="1103968"/>
            <a:ext cx="4485272" cy="3427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Architectural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39910-6D53-4E30-A4B1-FEFE1FCAC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" t="9693" r="4885" b="8579"/>
          <a:stretch/>
        </p:blipFill>
        <p:spPr>
          <a:xfrm>
            <a:off x="1977190" y="1115532"/>
            <a:ext cx="5074767" cy="3486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068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A2A5E-D9B1-462A-8819-1532CA1F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BF08F2-4F60-47AD-80FA-B78684E9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12" y="51410"/>
            <a:ext cx="2474510" cy="86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68AF2B-C68A-4F5B-9008-E1FCFFECF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50" r="24030" b="16937"/>
          <a:stretch/>
        </p:blipFill>
        <p:spPr>
          <a:xfrm>
            <a:off x="95534" y="1002585"/>
            <a:ext cx="3256593" cy="343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694398-4EB6-4767-AE6E-8555D9FAECA9}"/>
              </a:ext>
            </a:extLst>
          </p:cNvPr>
          <p:cNvSpPr txBox="1"/>
          <p:nvPr/>
        </p:nvSpPr>
        <p:spPr>
          <a:xfrm>
            <a:off x="1175754" y="4263788"/>
            <a:ext cx="206081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Puppet Manifest 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C1AC8D-CDF6-4A95-A929-B2C9BAFA9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81" t="-527" r="18806" b="48030"/>
          <a:stretch/>
        </p:blipFill>
        <p:spPr>
          <a:xfrm>
            <a:off x="3399774" y="2359661"/>
            <a:ext cx="4756311" cy="2395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55F6C-9861-4AF1-95AC-3AEE17AF0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r="37612" b="73612"/>
          <a:stretch/>
        </p:blipFill>
        <p:spPr>
          <a:xfrm>
            <a:off x="3399774" y="1002585"/>
            <a:ext cx="2032034" cy="135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AEDA4D-AF74-4F18-B9A3-DF6536114164}"/>
              </a:ext>
            </a:extLst>
          </p:cNvPr>
          <p:cNvSpPr txBox="1"/>
          <p:nvPr/>
        </p:nvSpPr>
        <p:spPr>
          <a:xfrm>
            <a:off x="6828429" y="3059605"/>
            <a:ext cx="2257271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Kubernetes Packages Installation Script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5E770-A39B-46D5-8CF2-BD7E052031A8}"/>
              </a:ext>
            </a:extLst>
          </p:cNvPr>
          <p:cNvSpPr txBox="1"/>
          <p:nvPr/>
        </p:nvSpPr>
        <p:spPr>
          <a:xfrm>
            <a:off x="5066454" y="1752431"/>
            <a:ext cx="253080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Installation Script</a:t>
            </a:r>
          </a:p>
        </p:txBody>
      </p:sp>
    </p:spTree>
    <p:extLst>
      <p:ext uri="{BB962C8B-B14F-4D97-AF65-F5344CB8AC3E}">
        <p14:creationId xmlns:p14="http://schemas.microsoft.com/office/powerpoint/2010/main" val="3161048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LNL-PPT-UNC-Template-2015-V07.06-2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2015_PPT_UNC_V8.24_wide-16x9 (002)</Template>
  <TotalTime>1704</TotalTime>
  <Words>1066</Words>
  <Application>Microsoft Office PowerPoint</Application>
  <PresentationFormat>On-screen Show (16:9)</PresentationFormat>
  <Paragraphs>118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Lucida Grande</vt:lpstr>
      <vt:lpstr>Lucida Handwriting</vt:lpstr>
      <vt:lpstr>Wingdings</vt:lpstr>
      <vt:lpstr>Wingdings 2</vt:lpstr>
      <vt:lpstr>LLNL-PPT-UNC-Template-2015-V07.06-2-16x9</vt:lpstr>
      <vt:lpstr>Kubernetes Implementation into HPC</vt:lpstr>
      <vt:lpstr>Meet Team Kubes</vt:lpstr>
      <vt:lpstr>Objectives</vt:lpstr>
      <vt:lpstr>Our Project</vt:lpstr>
      <vt:lpstr>Docker</vt:lpstr>
      <vt:lpstr>What is Kubernetes?</vt:lpstr>
      <vt:lpstr>Kubernetes Container Visualization</vt:lpstr>
      <vt:lpstr>Kubernetes Architectural Overview</vt:lpstr>
      <vt:lpstr>Installation Process</vt:lpstr>
      <vt:lpstr>.yaml Files</vt:lpstr>
      <vt:lpstr>LINPACK Benchmarks</vt:lpstr>
      <vt:lpstr>Conclusion </vt:lpstr>
      <vt:lpstr>Future Plans </vt:lpstr>
      <vt:lpstr>PowerPoint Presentation</vt:lpstr>
    </vt:vector>
  </TitlesOfParts>
  <Company>LLNL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Implementation into HPC</dc:title>
  <dc:creator>Gomes, Jessica Sayoni</dc:creator>
  <cp:lastModifiedBy>Hamilton, Pam</cp:lastModifiedBy>
  <cp:revision>40</cp:revision>
  <cp:lastPrinted>2015-04-28T22:04:16Z</cp:lastPrinted>
  <dcterms:created xsi:type="dcterms:W3CDTF">2017-08-07T15:57:37Z</dcterms:created>
  <dcterms:modified xsi:type="dcterms:W3CDTF">2017-09-25T17:30:49Z</dcterms:modified>
</cp:coreProperties>
</file>